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ichroma"/>
      <p:regular r:id="rId39"/>
    </p:embeddedFont>
    <p:embeddedFont>
      <p:font typeface="Voces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Voce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ichrom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1a4c4652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</p:txBody>
      </p:sp>
      <p:sp>
        <p:nvSpPr>
          <p:cNvPr id="52" name="Google Shape;52;g2f1a4c46520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1a4c4652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Aileen</a:t>
            </a:r>
            <a:endParaRPr/>
          </a:p>
        </p:txBody>
      </p:sp>
      <p:sp>
        <p:nvSpPr>
          <p:cNvPr id="149" name="Google Shape;149;g2f1a4c46520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1a4c4652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Aileen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87% false 13% true cases. Imbalance. Correct using cross-validation</a:t>
            </a:r>
            <a:endParaRPr/>
          </a:p>
        </p:txBody>
      </p:sp>
      <p:sp>
        <p:nvSpPr>
          <p:cNvPr id="157" name="Google Shape;157;g2f1a4c46520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079e6e13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Aileen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 magnitude balanced bimodal. Avg estim dia, range estim dia and rel vel right skewed meaning more smaller asteroids with lower velocities but some larger asteroids with higher velocities (mean&gt;median).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skew = mean&lt;median, more asteroids with lower miss distance but central tendency of asteroids is higher </a:t>
            </a:r>
            <a:endParaRPr/>
          </a:p>
        </p:txBody>
      </p:sp>
      <p:sp>
        <p:nvSpPr>
          <p:cNvPr id="165" name="Google Shape;165;g2f079e6e132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1a4c4652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Aileen</a:t>
            </a:r>
            <a:endParaRPr/>
          </a:p>
        </p:txBody>
      </p:sp>
      <p:sp>
        <p:nvSpPr>
          <p:cNvPr id="172" name="Google Shape;172;g2f1a4c46520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1a4c4652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Aileen</a:t>
            </a:r>
            <a:endParaRPr/>
          </a:p>
        </p:txBody>
      </p:sp>
      <p:sp>
        <p:nvSpPr>
          <p:cNvPr id="179" name="Google Shape;179;g2f1a4c46520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fd987a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Aileen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### Slide Title: **Asteroid Data Analysis: Key Findings**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**Skewed Distributions**: Significant right skewness in relative velocity, average, and range diameters, suggesting a few large, fast asteroids.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**Predictor-Response Insights**: Scatter plots reveal separation between hazardous and non-hazardous asteroids, especially by magnitude and diameter.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**Correlation Highlights**: Moderate positive correlations between asteroid size and hazard status, with larger asteroids being more hazardous.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**Minimal Impact of Proximity**: Miss distance shows almost no correlation with hazard status, indicating proximity isn't a key hazard factor.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7fd987ae0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079e6e13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Gayathree</a:t>
            </a:r>
            <a:endParaRPr/>
          </a:p>
        </p:txBody>
      </p:sp>
      <p:sp>
        <p:nvSpPr>
          <p:cNvPr id="194" name="Google Shape;194;g2f079e6e132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079e6e13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Gayathree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Tested k-Nearest Neighbors classifier with 17 neighbors uniform weights and Euclidean distance and performed 5-fold cross-validation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Model performed well, with accuracies of 0.897 and 0.882 before CV and accuracies of 0.896 and 0.883 after CV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Low possibility of overfitting due to the small differences in train and test accuracies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But the low train accuracy in both cases indicates this model probably isn’t powerful or complex enough to capture the entire signal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Future: create/use new model parameters to see if that improves accuracy</a:t>
            </a:r>
            <a:endParaRPr/>
          </a:p>
        </p:txBody>
      </p:sp>
      <p:sp>
        <p:nvSpPr>
          <p:cNvPr id="203" name="Google Shape;203;g2f079e6e132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1a4c4652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Gayathree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Tested k-Nearest Neighbors classifier with 17 neighbors uniform weights and Euclidean distance and performed 5-fold cross-validation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Model performed well with accuracies of 0.897 and 0.882 before CV and accuracies of 0.896 and 0.883 after CV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Low possibility of overfitting due to the small differences in train and test accuracies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Got that the optimal number of nearest neighbors was 15-17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But the low train accuracy in both cases indicates this model probably isn’t powerful or complex enough to capture the entire signal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Future: create/use new model parameters to see if that improves accuracy</a:t>
            </a:r>
            <a:endParaRPr/>
          </a:p>
        </p:txBody>
      </p:sp>
      <p:sp>
        <p:nvSpPr>
          <p:cNvPr id="214" name="Google Shape;214;g2f1a4c46520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079e6e13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</a:t>
            </a:r>
            <a:endParaRPr/>
          </a:p>
        </p:txBody>
      </p:sp>
      <p:sp>
        <p:nvSpPr>
          <p:cNvPr id="223" name="Google Shape;223;g2f079e6e132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079e6e1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</p:txBody>
      </p:sp>
      <p:sp>
        <p:nvSpPr>
          <p:cNvPr id="68" name="Google Shape;68;g2f079e6e13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fd987ae0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</a:t>
            </a:r>
            <a:endParaRPr/>
          </a:p>
        </p:txBody>
      </p:sp>
      <p:sp>
        <p:nvSpPr>
          <p:cNvPr id="233" name="Google Shape;233;g27fd987ae00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1a4c465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Accuracy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0.882</a:t>
            </a:r>
            <a:r>
              <a:rPr lang="en">
                <a:solidFill>
                  <a:schemeClr val="dk1"/>
                </a:solidFill>
              </a:rPr>
              <a:t>: This indicates that the model correctly predicted the class of the data points 88.2% of the time. It's a general measure of how often the model is correct.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Confusion Matrix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matrix helps you understand the types of errors the model is making. It has four key components: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True Positives (TP = 54,960)</a:t>
            </a:r>
            <a:r>
              <a:rPr lang="en">
                <a:solidFill>
                  <a:schemeClr val="dk1"/>
                </a:solidFill>
              </a:rPr>
              <a:t>: The number of positive class examples (labeled as +) that were correctly predicted.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False Positives (FP = 4,052)</a:t>
            </a:r>
            <a:r>
              <a:rPr lang="en">
                <a:solidFill>
                  <a:schemeClr val="dk1"/>
                </a:solidFill>
              </a:rPr>
              <a:t>: The number of negative class examples that were incorrectly predicted as positive.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False Negatives (FN = 3,907)</a:t>
            </a:r>
            <a:r>
              <a:rPr lang="en">
                <a:solidFill>
                  <a:schemeClr val="dk1"/>
                </a:solidFill>
              </a:rPr>
              <a:t>: The number of positive class examples that were incorrectly predicted as negative.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True Negatives (TN = 4,710)</a:t>
            </a:r>
            <a:r>
              <a:rPr lang="en">
                <a:solidFill>
                  <a:schemeClr val="dk1"/>
                </a:solidFill>
              </a:rPr>
              <a:t>: The number of negative class examples (labeled as -) that were correctly predicted.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Interpretation: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model has a high overall accuracy (88.2%), but the performance on class 1.0 (minority class) is lower than on class 0.0. Specifically, the model has a lower precision (0.54) and recall (0.55) for class 1.0, indicating that it struggles more with predicting this class correctly.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confusion matrix shows that there is a significant number of false positives (4,052) and false negatives (3,907), which suggests that the model might benefit from further tuning or using different approaches to handle class imbalance.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f1a4c46520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1a4c4652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</p:txBody>
      </p:sp>
      <p:sp>
        <p:nvSpPr>
          <p:cNvPr id="256" name="Google Shape;256;g2f1a4c46520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1a4c4652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</p:txBody>
      </p:sp>
      <p:sp>
        <p:nvSpPr>
          <p:cNvPr id="264" name="Google Shape;264;g2f1a4c46520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1a4c4652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</p:txBody>
      </p:sp>
      <p:sp>
        <p:nvSpPr>
          <p:cNvPr id="272" name="Google Shape;272;g2f1a4c46520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1a4c465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</a:t>
            </a:r>
            <a:endParaRPr/>
          </a:p>
        </p:txBody>
      </p:sp>
      <p:sp>
        <p:nvSpPr>
          <p:cNvPr id="284" name="Google Shape;284;g2f1a4c4652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1a4c4652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</a:t>
            </a:r>
            <a:endParaRPr/>
          </a:p>
        </p:txBody>
      </p:sp>
      <p:sp>
        <p:nvSpPr>
          <p:cNvPr id="295" name="Google Shape;295;g2f1a4c46520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1a4c4652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</a:t>
            </a:r>
            <a:endParaRPr/>
          </a:p>
        </p:txBody>
      </p:sp>
      <p:sp>
        <p:nvSpPr>
          <p:cNvPr id="306" name="Google Shape;306;g2f1a4c46520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1a4c465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</a:t>
            </a:r>
            <a:endParaRPr/>
          </a:p>
        </p:txBody>
      </p:sp>
      <p:sp>
        <p:nvSpPr>
          <p:cNvPr id="314" name="Google Shape;314;g2f1a4c4652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1a4c4652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</a:t>
            </a:r>
            <a:endParaRPr/>
          </a:p>
        </p:txBody>
      </p:sp>
      <p:sp>
        <p:nvSpPr>
          <p:cNvPr id="322" name="Google Shape;322;g2f1a4c46520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1a4c4652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</p:txBody>
      </p:sp>
      <p:sp>
        <p:nvSpPr>
          <p:cNvPr id="95" name="Google Shape;95;g2f1a4c46520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079e6e13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Computational efficiency for cross-validating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Trying to do a grid search not feasible for 5 folds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Optimal number of trees and nodes also took a long time for CV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Best model was random forest</a:t>
            </a:r>
            <a:endParaRPr/>
          </a:p>
        </p:txBody>
      </p:sp>
      <p:sp>
        <p:nvSpPr>
          <p:cNvPr id="330" name="Google Shape;330;g2f079e6e132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1fb9719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Computational efficiency for cross-validating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Trying to do a grid search not feasible for 5 folds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Optimal number of trees and nodes also took a long time for CV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Best model was random forest</a:t>
            </a:r>
            <a:endParaRPr/>
          </a:p>
        </p:txBody>
      </p:sp>
      <p:sp>
        <p:nvSpPr>
          <p:cNvPr id="338" name="Google Shape;338;g2f1fb9719f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1a4c4652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f1a4c46520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079e6e13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f079e6e132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079e6e13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</p:txBody>
      </p:sp>
      <p:sp>
        <p:nvSpPr>
          <p:cNvPr id="103" name="Google Shape;103;g2f079e6e13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1a4c46520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 2023 article in Space.com</a:t>
            </a:r>
            <a:endParaRPr/>
          </a:p>
        </p:txBody>
      </p:sp>
      <p:sp>
        <p:nvSpPr>
          <p:cNvPr id="111" name="Google Shape;111;g2f1a4c46520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1a4c465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Eshaan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an article published by the Jet Propulsion Laboratory at Caltech: The animation depicts a mapping of the positions of known near-Earth objects (NEOs) at points in time over the past 20 years, and finishes with a map of all known asteroids as of January 2018. Asteroid search teams supported by NASA's NEO Observations Program have found over 95 percent of near-Earth asteroids currently known. There are now over 18,000 known NEOs and the discovery rate averages about 40 per week.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g2f1a4c46520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1a4c4652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Chelyabinsk meteor, 2013</a:t>
            </a:r>
            <a:endParaRPr/>
          </a:p>
        </p:txBody>
      </p:sp>
      <p:sp>
        <p:nvSpPr>
          <p:cNvPr id="124" name="Google Shape;124;g2f1a4c46520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1a4c4652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Eshaan</a:t>
            </a:r>
            <a:endParaRPr/>
          </a:p>
        </p:txBody>
      </p:sp>
      <p:sp>
        <p:nvSpPr>
          <p:cNvPr id="132" name="Google Shape;132;g2f1a4c46520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1a4c4652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Aileen</a:t>
            </a:r>
            <a:endParaRPr/>
          </a:p>
        </p:txBody>
      </p:sp>
      <p:sp>
        <p:nvSpPr>
          <p:cNvPr id="141" name="Google Shape;141;g2f1a4c46520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" y="-48300"/>
            <a:ext cx="9428426" cy="53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3649200" cy="5143500"/>
          </a:xfrm>
          <a:prstGeom prst="rect">
            <a:avLst/>
          </a:prstGeom>
          <a:solidFill>
            <a:srgbClr val="000000">
              <a:alpha val="41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366200" y="299448"/>
            <a:ext cx="8411599" cy="4669768"/>
            <a:chOff x="0" y="-192881"/>
            <a:chExt cx="22430930" cy="11861233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0" y="-192881"/>
              <a:ext cx="22430930" cy="11175443"/>
              <a:chOff x="0" y="-38100"/>
              <a:chExt cx="4430801" cy="2207495"/>
            </a:xfrm>
          </p:grpSpPr>
          <p:sp>
            <p:nvSpPr>
              <p:cNvPr id="58" name="Google Shape;58;p13"/>
              <p:cNvSpPr/>
              <p:nvPr/>
            </p:nvSpPr>
            <p:spPr>
              <a:xfrm>
                <a:off x="0" y="0"/>
                <a:ext cx="4430801" cy="2169395"/>
              </a:xfrm>
              <a:custGeom>
                <a:rect b="b" l="l" r="r" t="t"/>
                <a:pathLst>
                  <a:path extrusionOk="0" h="2169395" w="4430801">
                    <a:moveTo>
                      <a:pt x="0" y="0"/>
                    </a:moveTo>
                    <a:lnTo>
                      <a:pt x="4430801" y="0"/>
                    </a:lnTo>
                    <a:lnTo>
                      <a:pt x="4430801" y="2169395"/>
                    </a:lnTo>
                    <a:lnTo>
                      <a:pt x="0" y="216939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90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59" name="Google Shape;59;p13"/>
              <p:cNvSpPr txBox="1"/>
              <p:nvPr/>
            </p:nvSpPr>
            <p:spPr>
              <a:xfrm>
                <a:off x="0" y="-38100"/>
                <a:ext cx="4430700" cy="22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13"/>
            <p:cNvGrpSpPr/>
            <p:nvPr/>
          </p:nvGrpSpPr>
          <p:grpSpPr>
            <a:xfrm>
              <a:off x="6380859" y="10103893"/>
              <a:ext cx="9669881" cy="1564459"/>
              <a:chOff x="0" y="-38100"/>
              <a:chExt cx="1910100" cy="309029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0" y="0"/>
                <a:ext cx="1909968" cy="270929"/>
              </a:xfrm>
              <a:custGeom>
                <a:rect b="b" l="l" r="r" t="t"/>
                <a:pathLst>
                  <a:path extrusionOk="0" h="270929" w="1909968">
                    <a:moveTo>
                      <a:pt x="106757" y="0"/>
                    </a:moveTo>
                    <a:lnTo>
                      <a:pt x="1803211" y="0"/>
                    </a:lnTo>
                    <a:cubicBezTo>
                      <a:pt x="1831524" y="0"/>
                      <a:pt x="1858678" y="11248"/>
                      <a:pt x="1878699" y="31268"/>
                    </a:cubicBezTo>
                    <a:cubicBezTo>
                      <a:pt x="1898720" y="51289"/>
                      <a:pt x="1909968" y="78443"/>
                      <a:pt x="1909968" y="106757"/>
                    </a:cubicBezTo>
                    <a:lnTo>
                      <a:pt x="1909968" y="164172"/>
                    </a:lnTo>
                    <a:cubicBezTo>
                      <a:pt x="1909968" y="223132"/>
                      <a:pt x="1862171" y="270929"/>
                      <a:pt x="1803211" y="270929"/>
                    </a:cubicBezTo>
                    <a:lnTo>
                      <a:pt x="106757" y="270929"/>
                    </a:lnTo>
                    <a:cubicBezTo>
                      <a:pt x="78443" y="270929"/>
                      <a:pt x="51289" y="259681"/>
                      <a:pt x="31268" y="239661"/>
                    </a:cubicBezTo>
                    <a:cubicBezTo>
                      <a:pt x="11248" y="219640"/>
                      <a:pt x="0" y="192486"/>
                      <a:pt x="0" y="164172"/>
                    </a:cubicBezTo>
                    <a:lnTo>
                      <a:pt x="0" y="106757"/>
                    </a:lnTo>
                    <a:cubicBezTo>
                      <a:pt x="0" y="78443"/>
                      <a:pt x="11248" y="51289"/>
                      <a:pt x="31268" y="31268"/>
                    </a:cubicBezTo>
                    <a:cubicBezTo>
                      <a:pt x="51289" y="11248"/>
                      <a:pt x="78443" y="0"/>
                      <a:pt x="1067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 txBox="1"/>
              <p:nvPr/>
            </p:nvSpPr>
            <p:spPr>
              <a:xfrm>
                <a:off x="0" y="-38100"/>
                <a:ext cx="1910100" cy="3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" name="Google Shape;63;p13"/>
          <p:cNvSpPr txBox="1"/>
          <p:nvPr/>
        </p:nvSpPr>
        <p:spPr>
          <a:xfrm>
            <a:off x="651606" y="597875"/>
            <a:ext cx="2997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Classifying </a:t>
            </a:r>
            <a:endParaRPr b="1" sz="3000">
              <a:solidFill>
                <a:srgbClr val="FFFF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Potentially </a:t>
            </a:r>
            <a:endParaRPr b="1" sz="3000">
              <a:solidFill>
                <a:srgbClr val="FFFF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Hazardous </a:t>
            </a:r>
            <a:endParaRPr b="1" sz="3000">
              <a:solidFill>
                <a:srgbClr val="FFFF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Near-Earth </a:t>
            </a:r>
            <a:endParaRPr b="1" sz="3000">
              <a:solidFill>
                <a:srgbClr val="FFFFFF"/>
              </a:solidFill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Objects</a:t>
            </a:r>
            <a:endParaRPr b="1" sz="3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887800" y="4491900"/>
            <a:ext cx="3368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Aileen Li, Eshaan Arora, Felipe Zapater, Gayathree Gopi, Jose Currea</a:t>
            </a:r>
            <a:endParaRPr sz="11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51599" y="3293825"/>
            <a:ext cx="2565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Data Science Programming</a:t>
            </a:r>
            <a:endParaRPr sz="15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August 12, 2024</a:t>
            </a:r>
            <a:endParaRPr sz="15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1425250" y="387875"/>
            <a:ext cx="621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WRANGLING / FE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79500" y="1231375"/>
            <a:ext cx="8366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13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oces"/>
              <a:buChar char="●"/>
            </a:pP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Dropped</a:t>
            </a:r>
            <a:r>
              <a:rPr lang="en" sz="20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missing values &amp; </a:t>
            </a:r>
            <a:r>
              <a:rPr lang="en" sz="20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orbiting_body variable (one unique value)</a:t>
            </a:r>
            <a:endParaRPr sz="20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413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oces"/>
              <a:buChar char="●"/>
            </a:pP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One-hot encoded</a:t>
            </a:r>
            <a:r>
              <a:rPr lang="en" sz="20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is_hazard</a:t>
            </a:r>
            <a:endParaRPr sz="20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413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oces"/>
              <a:buChar char="●"/>
            </a:pP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Created</a:t>
            </a:r>
            <a:r>
              <a:rPr lang="en" sz="20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 new estim_diameter features and dropped old ones</a:t>
            </a:r>
            <a:endParaRPr sz="20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413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oces"/>
              <a:buChar char="●"/>
            </a:pP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Normalized</a:t>
            </a:r>
            <a:r>
              <a:rPr lang="en" sz="20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 features</a:t>
            </a:r>
            <a:endParaRPr sz="20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413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oces"/>
              <a:buChar char="●"/>
            </a:pP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Downsampled</a:t>
            </a:r>
            <a:r>
              <a:rPr lang="en" sz="20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 10% of data for visualizations</a:t>
            </a:r>
            <a:endParaRPr sz="20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75" y="0"/>
            <a:ext cx="669884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2575" y="625"/>
            <a:ext cx="6698851" cy="514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11" y="0"/>
            <a:ext cx="77712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825" y="0"/>
            <a:ext cx="55721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649" y="0"/>
            <a:ext cx="6672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1425250" y="387875"/>
            <a:ext cx="621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EDA Insights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479500" y="1231375"/>
            <a:ext cx="8366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67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oces"/>
              <a:buChar char="●"/>
            </a:pPr>
            <a:r>
              <a:rPr b="1" lang="en" sz="24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Skewness</a:t>
            </a:r>
            <a:r>
              <a:rPr lang="en" sz="2400">
                <a:solidFill>
                  <a:srgbClr val="99CEFF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r>
              <a:rPr lang="en" sz="24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suggests a few large, fast asteroids</a:t>
            </a:r>
            <a:endParaRPr sz="24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667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oces"/>
              <a:buChar char="●"/>
            </a:pPr>
            <a:r>
              <a:rPr b="1" lang="en" sz="24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Separation</a:t>
            </a:r>
            <a:r>
              <a:rPr lang="en" sz="2400">
                <a:solidFill>
                  <a:srgbClr val="99CEFF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r>
              <a:rPr lang="en" sz="24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between hazardous and non-hazardous asteroids especially by magnitude</a:t>
            </a:r>
            <a:endParaRPr sz="24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667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oces"/>
              <a:buChar char="●"/>
            </a:pPr>
            <a:r>
              <a:rPr b="1" lang="en" sz="24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Positive correlations</a:t>
            </a:r>
            <a:r>
              <a:rPr lang="en" sz="2400">
                <a:solidFill>
                  <a:srgbClr val="99CEFF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r>
              <a:rPr lang="en" sz="24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between asteroid size and hazard status</a:t>
            </a:r>
            <a:endParaRPr sz="24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667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oces"/>
              <a:buChar char="●"/>
            </a:pPr>
            <a:r>
              <a:rPr b="1" lang="en" sz="24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Miss distance</a:t>
            </a:r>
            <a:r>
              <a:rPr lang="en" sz="2400">
                <a:solidFill>
                  <a:srgbClr val="99CEFF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r>
              <a:rPr lang="en" sz="24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shows little correlation with hazard status</a:t>
            </a:r>
            <a:endParaRPr sz="24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463350" y="1155975"/>
            <a:ext cx="2568600" cy="2568600"/>
          </a:xfrm>
          <a:prstGeom prst="ellipse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625494" y="1747576"/>
            <a:ext cx="2244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0</a:t>
            </a:r>
            <a:r>
              <a:rPr b="1" lang="en" sz="9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3</a:t>
            </a:r>
            <a:endParaRPr b="1" sz="9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3418325" y="2055525"/>
            <a:ext cx="526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MODELING</a:t>
            </a:r>
            <a:endParaRPr b="1" sz="5000">
              <a:latin typeface="Michroma"/>
              <a:ea typeface="Michroma"/>
              <a:cs typeface="Michroma"/>
              <a:sym typeface="Michr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774609" y="3813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k-Nearest Neighbors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780700" y="1311300"/>
            <a:ext cx="4838400" cy="28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marR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hakra Petch"/>
              <a:buChar char="●"/>
            </a:pP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Accuracies before CV: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68300" lvl="1" marL="914400" marR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○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Train: 0.897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68300" lvl="1" marL="914400" marR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○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Test: 0.882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68300" lvl="0" marL="457200" marR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●"/>
            </a:pP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Accuracies after CV:</a:t>
            </a:r>
            <a:endParaRPr b="1" sz="22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68300" lvl="1" marL="914400" marR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○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Train: 0.896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68300" lvl="1" marL="914400" marR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○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Test: 0.883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4280638" y="1235100"/>
            <a:ext cx="4939484" cy="1799700"/>
            <a:chOff x="874030" y="1574325"/>
            <a:chExt cx="4424475" cy="1799700"/>
          </a:xfrm>
        </p:grpSpPr>
        <p:sp>
          <p:nvSpPr>
            <p:cNvPr id="210" name="Google Shape;210;p29"/>
            <p:cNvSpPr txBox="1"/>
            <p:nvPr/>
          </p:nvSpPr>
          <p:spPr>
            <a:xfrm>
              <a:off x="1435105" y="1574325"/>
              <a:ext cx="3863400" cy="17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99DDFF"/>
                  </a:solidFill>
                  <a:latin typeface="Voces"/>
                  <a:ea typeface="Voces"/>
                  <a:cs typeface="Voces"/>
                  <a:sym typeface="Voces"/>
                </a:rPr>
                <a:t>Confusion Matrix:</a:t>
              </a:r>
              <a:endParaRPr b="1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Predicted Values</a:t>
              </a:r>
              <a:endParaRPr b="1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+			-</a:t>
              </a:r>
              <a:endParaRPr b="1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+</a:t>
              </a:r>
              <a:r>
                <a:rPr lang="en" sz="22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86104		2374</a:t>
              </a:r>
              <a:endParaRPr sz="22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-</a:t>
              </a:r>
              <a:r>
                <a:rPr lang="en" sz="22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9533		3432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211" name="Google Shape;211;p29"/>
            <p:cNvSpPr txBox="1"/>
            <p:nvPr/>
          </p:nvSpPr>
          <p:spPr>
            <a:xfrm>
              <a:off x="874030" y="2776525"/>
              <a:ext cx="95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Actual </a:t>
              </a:r>
              <a:endParaRPr b="1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Values</a:t>
              </a:r>
              <a:endParaRPr b="1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774609" y="3051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k-Nearest Neighbors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306300" y="1431600"/>
            <a:ext cx="204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Optimal number </a:t>
            </a:r>
            <a:endParaRPr b="1" sz="18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of neighbors:</a:t>
            </a:r>
            <a:r>
              <a:rPr lang="en" sz="18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15-17</a:t>
            </a:r>
            <a:endParaRPr sz="18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300" y="914150"/>
            <a:ext cx="5522675" cy="40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774609" y="381399"/>
            <a:ext cx="7594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Naïve Bayes</a:t>
            </a:r>
            <a:endParaRPr b="1" sz="4800"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728" y="1167000"/>
            <a:ext cx="4465050" cy="35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267150" y="1363200"/>
            <a:ext cx="373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Data Preprocessing/Model Fitting</a:t>
            </a:r>
            <a:endParaRPr sz="18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42900" lvl="1" marL="91440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oces"/>
              <a:buChar char="○"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Numeric features binned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42900" lvl="1" marL="91440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oces"/>
              <a:buChar char="○"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Dummy variables 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42900" lvl="1" marL="91440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oces"/>
              <a:buChar char="○"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Model trained and fitted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267150" y="3302700"/>
            <a:ext cx="423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Model Results/Accuracy</a:t>
            </a:r>
            <a:endParaRPr sz="18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42900" lvl="1" marL="91440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oces"/>
              <a:buChar char="○"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Train Accuracy: 0.7345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42900" lvl="1" marL="91440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oces"/>
              <a:buChar char="○"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Test Accuracy: 0.7360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366201" y="322035"/>
            <a:ext cx="8411876" cy="4427241"/>
            <a:chOff x="0" y="-38100"/>
            <a:chExt cx="4430801" cy="2331968"/>
          </a:xfrm>
        </p:grpSpPr>
        <p:sp>
          <p:nvSpPr>
            <p:cNvPr id="73" name="Google Shape;73;p14"/>
            <p:cNvSpPr/>
            <p:nvPr/>
          </p:nvSpPr>
          <p:spPr>
            <a:xfrm>
              <a:off x="0" y="0"/>
              <a:ext cx="4430801" cy="2293868"/>
            </a:xfrm>
            <a:custGeom>
              <a:rect b="b" l="l" r="r" t="t"/>
              <a:pathLst>
                <a:path extrusionOk="0" h="2293868" w="4430801">
                  <a:moveTo>
                    <a:pt x="0" y="0"/>
                  </a:moveTo>
                  <a:lnTo>
                    <a:pt x="4430801" y="0"/>
                  </a:lnTo>
                  <a:lnTo>
                    <a:pt x="4430801" y="2293868"/>
                  </a:lnTo>
                  <a:lnTo>
                    <a:pt x="0" y="2293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74" name="Google Shape;74;p14"/>
            <p:cNvSpPr txBox="1"/>
            <p:nvPr/>
          </p:nvSpPr>
          <p:spPr>
            <a:xfrm>
              <a:off x="0" y="-38100"/>
              <a:ext cx="4430700" cy="23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44100" y="1417575"/>
            <a:ext cx="90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TABLE OF CONTENTS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102347" y="3506968"/>
            <a:ext cx="1602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OVERVIEW</a:t>
            </a:r>
            <a:endParaRPr sz="700"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880406" y="3506968"/>
            <a:ext cx="1602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EDA</a:t>
            </a:r>
            <a:endParaRPr sz="700"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659736" y="3506968"/>
            <a:ext cx="1602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MODELS</a:t>
            </a:r>
            <a:endParaRPr sz="700"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439064" y="3506968"/>
            <a:ext cx="1602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IMPLICATIONS</a:t>
            </a:r>
            <a:endParaRPr sz="700">
              <a:latin typeface="Voces"/>
              <a:ea typeface="Voces"/>
              <a:cs typeface="Voces"/>
              <a:sym typeface="Voces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 flipH="1" rot="10800000">
            <a:off x="1586329" y="2812218"/>
            <a:ext cx="61263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1" name="Google Shape;81;p14"/>
          <p:cNvGrpSpPr/>
          <p:nvPr/>
        </p:nvGrpSpPr>
        <p:grpSpPr>
          <a:xfrm>
            <a:off x="3209389" y="2339682"/>
            <a:ext cx="944636" cy="944636"/>
            <a:chOff x="0" y="0"/>
            <a:chExt cx="812800" cy="812800"/>
          </a:xfrm>
        </p:grpSpPr>
        <p:sp>
          <p:nvSpPr>
            <p:cNvPr id="82" name="Google Shape;82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FFFFFF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76200" y="7431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500" u="none" cap="none" strike="noStrike">
                  <a:solidFill>
                    <a:srgbClr val="99DDFF"/>
                  </a:solidFill>
                  <a:latin typeface="Michroma"/>
                  <a:ea typeface="Michroma"/>
                  <a:cs typeface="Michroma"/>
                  <a:sym typeface="Michroma"/>
                </a:rPr>
                <a:t>02</a:t>
              </a:r>
              <a:endParaRPr b="1" sz="700">
                <a:solidFill>
                  <a:srgbClr val="99DDFF"/>
                </a:solidFill>
                <a:latin typeface="Michroma"/>
                <a:ea typeface="Michroma"/>
                <a:cs typeface="Michroma"/>
                <a:sym typeface="Michroma"/>
              </a:endParaRPr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4988719" y="2339682"/>
            <a:ext cx="944636" cy="944636"/>
            <a:chOff x="0" y="0"/>
            <a:chExt cx="812800" cy="812800"/>
          </a:xfrm>
        </p:grpSpPr>
        <p:sp>
          <p:nvSpPr>
            <p:cNvPr id="85" name="Google Shape;8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FFFFFF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76254" y="23185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500" u="none" cap="none" strike="noStrike">
                  <a:solidFill>
                    <a:srgbClr val="99DDFF"/>
                  </a:solidFill>
                  <a:latin typeface="Michroma"/>
                  <a:ea typeface="Michroma"/>
                  <a:cs typeface="Michroma"/>
                  <a:sym typeface="Michroma"/>
                </a:rPr>
                <a:t>03</a:t>
              </a:r>
              <a:endParaRPr b="1" sz="700">
                <a:solidFill>
                  <a:srgbClr val="99DDFF"/>
                </a:solidFill>
                <a:latin typeface="Michroma"/>
                <a:ea typeface="Michroma"/>
                <a:cs typeface="Michroma"/>
                <a:sym typeface="Michroma"/>
              </a:endParaRPr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1431331" y="2339682"/>
            <a:ext cx="944636" cy="944636"/>
            <a:chOff x="0" y="0"/>
            <a:chExt cx="812800" cy="812800"/>
          </a:xfrm>
        </p:grpSpPr>
        <p:sp>
          <p:nvSpPr>
            <p:cNvPr id="88" name="Google Shape;8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FFFFFF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 txBox="1"/>
            <p:nvPr/>
          </p:nvSpPr>
          <p:spPr>
            <a:xfrm>
              <a:off x="76243" y="19098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500" u="none" cap="none" strike="noStrike">
                  <a:solidFill>
                    <a:srgbClr val="99DDFF"/>
                  </a:solidFill>
                  <a:latin typeface="Michroma"/>
                  <a:ea typeface="Michroma"/>
                  <a:cs typeface="Michroma"/>
                  <a:sym typeface="Michroma"/>
                </a:rPr>
                <a:t>01</a:t>
              </a:r>
              <a:endParaRPr b="1" sz="700">
                <a:solidFill>
                  <a:srgbClr val="99DDFF"/>
                </a:solidFill>
                <a:latin typeface="Michroma"/>
                <a:ea typeface="Michroma"/>
                <a:cs typeface="Michroma"/>
                <a:sym typeface="Michroma"/>
              </a:endParaRPr>
            </a:p>
          </p:txBody>
        </p:sp>
      </p:grpSp>
      <p:grpSp>
        <p:nvGrpSpPr>
          <p:cNvPr id="90" name="Google Shape;90;p14"/>
          <p:cNvGrpSpPr/>
          <p:nvPr/>
        </p:nvGrpSpPr>
        <p:grpSpPr>
          <a:xfrm>
            <a:off x="6768048" y="2339682"/>
            <a:ext cx="944636" cy="944636"/>
            <a:chOff x="0" y="0"/>
            <a:chExt cx="812800" cy="812800"/>
          </a:xfrm>
        </p:grpSpPr>
        <p:sp>
          <p:nvSpPr>
            <p:cNvPr id="91" name="Google Shape;9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FFFFFF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 txBox="1"/>
            <p:nvPr/>
          </p:nvSpPr>
          <p:spPr>
            <a:xfrm>
              <a:off x="76200" y="23136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99DDFF"/>
                  </a:solidFill>
                  <a:latin typeface="Michroma"/>
                  <a:ea typeface="Michroma"/>
                  <a:cs typeface="Michroma"/>
                  <a:sym typeface="Michroma"/>
                </a:rPr>
                <a:t>04</a:t>
              </a:r>
              <a:endParaRPr b="1" sz="2500">
                <a:solidFill>
                  <a:srgbClr val="99DDFF"/>
                </a:solidFill>
                <a:latin typeface="Michroma"/>
                <a:ea typeface="Michroma"/>
                <a:cs typeface="Michroma"/>
                <a:sym typeface="Michrom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774609" y="381399"/>
            <a:ext cx="7594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Naïve Bayes</a:t>
            </a:r>
            <a:endParaRPr b="1" sz="48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1507875" y="1124800"/>
            <a:ext cx="6484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Important Features for Determining NEO Hazardousness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2801075" y="3008850"/>
            <a:ext cx="3651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Overall Feature Importance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50" y="1470050"/>
            <a:ext cx="8862049" cy="143645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49" y="3388400"/>
            <a:ext cx="8973150" cy="143645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774609" y="3813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Classification</a:t>
            </a: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 Tree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1191250" y="1318875"/>
            <a:ext cx="2892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Accuracy</a:t>
            </a: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: </a:t>
            </a:r>
            <a:endParaRPr b="1" sz="18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0.882</a:t>
            </a:r>
            <a:endParaRPr sz="18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1079400" y="2571750"/>
            <a:ext cx="66258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Classification Report:</a:t>
            </a:r>
            <a:endParaRPr b="1" sz="18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</a:t>
            </a:r>
            <a:r>
              <a:rPr b="1"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Precision	Recall    f1-score	support</a:t>
            </a:r>
            <a:endParaRPr b="1"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0.0</a:t>
            </a: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0.93		0.93		0.93	59012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1.0</a:t>
            </a: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0.54		0.55		0.54	8617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Accuracy</a:t>
            </a: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				0.88	67629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Macro avg</a:t>
            </a: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0.74		0.74		0.74	67629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Weighted avg</a:t>
            </a: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0.88		0.88		0.88	67629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854150" y="1026400"/>
            <a:ext cx="4424475" cy="1799700"/>
            <a:chOff x="3984350" y="3589200"/>
            <a:chExt cx="4424475" cy="1799700"/>
          </a:xfrm>
        </p:grpSpPr>
        <p:sp>
          <p:nvSpPr>
            <p:cNvPr id="252" name="Google Shape;252;p33"/>
            <p:cNvSpPr txBox="1"/>
            <p:nvPr/>
          </p:nvSpPr>
          <p:spPr>
            <a:xfrm>
              <a:off x="4545425" y="3589200"/>
              <a:ext cx="3863400" cy="17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99DDFF"/>
                  </a:solidFill>
                  <a:latin typeface="Voces"/>
                  <a:ea typeface="Voces"/>
                  <a:cs typeface="Voces"/>
                  <a:sym typeface="Voces"/>
                </a:rPr>
                <a:t>Confusion Matrix:</a:t>
              </a:r>
              <a:endParaRPr b="1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Predicted Values</a:t>
              </a:r>
              <a:endParaRPr b="1" sz="18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+			-</a:t>
              </a:r>
              <a:endParaRPr b="1" sz="18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+</a:t>
              </a:r>
              <a:r>
                <a:rPr lang="en" sz="18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54960		4052</a:t>
              </a:r>
              <a:endParaRPr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-</a:t>
              </a:r>
              <a:r>
                <a:rPr lang="en" sz="18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3907		4710</a:t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33"/>
            <p:cNvSpPr txBox="1"/>
            <p:nvPr/>
          </p:nvSpPr>
          <p:spPr>
            <a:xfrm>
              <a:off x="3984350" y="4486600"/>
              <a:ext cx="95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Actual </a:t>
              </a:r>
              <a:endParaRPr b="1" sz="18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Values</a:t>
              </a:r>
              <a:endParaRPr b="1" sz="18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774609" y="3051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From this…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625" y="898425"/>
            <a:ext cx="7812749" cy="41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774609" y="3051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…to this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00" y="946950"/>
            <a:ext cx="5887600" cy="40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 txBox="1"/>
          <p:nvPr/>
        </p:nvSpPr>
        <p:spPr>
          <a:xfrm>
            <a:off x="774609" y="3813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Post-pruning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372475" y="2482050"/>
            <a:ext cx="66354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Classification Report:</a:t>
            </a:r>
            <a:endParaRPr b="1" sz="17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</a:t>
            </a:r>
            <a:r>
              <a:rPr b="1"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Precision		Recall    f1-score	support</a:t>
            </a:r>
            <a:endParaRPr b="1" sz="17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0.0</a:t>
            </a:r>
            <a:r>
              <a:rPr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0.89		0.99	0.94		59012</a:t>
            </a:r>
            <a:endParaRPr sz="17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1.0</a:t>
            </a:r>
            <a:r>
              <a:rPr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0.73			0.14		0.24		8617</a:t>
            </a:r>
            <a:endParaRPr sz="17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Accuracy</a:t>
            </a:r>
            <a:r>
              <a:rPr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			</a:t>
            </a:r>
            <a:r>
              <a:rPr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</a:t>
            </a:r>
            <a:r>
              <a:rPr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0.88	67629</a:t>
            </a:r>
            <a:endParaRPr sz="17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Macro avg</a:t>
            </a:r>
            <a:r>
              <a:rPr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0.81			0.57		0.59		67629</a:t>
            </a:r>
            <a:endParaRPr sz="17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Weighted avg</a:t>
            </a:r>
            <a:r>
              <a:rPr lang="en"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0.87			0.88	0.85		67629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372475" y="1132025"/>
            <a:ext cx="51870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Best parameters found</a:t>
            </a:r>
            <a:r>
              <a:rPr b="1" lang="en" sz="17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: </a:t>
            </a:r>
            <a:endParaRPr b="1" sz="17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max_depth: 5			max_leaf_nodes: 4</a:t>
            </a:r>
            <a:endParaRPr sz="17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min_samples_leaf: 1		min_samples_split: 2</a:t>
            </a:r>
            <a:endParaRPr sz="17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grpSp>
        <p:nvGrpSpPr>
          <p:cNvPr id="279" name="Google Shape;279;p36"/>
          <p:cNvGrpSpPr/>
          <p:nvPr/>
        </p:nvGrpSpPr>
        <p:grpSpPr>
          <a:xfrm>
            <a:off x="5550475" y="1055825"/>
            <a:ext cx="4296338" cy="1799700"/>
            <a:chOff x="6822950" y="4709075"/>
            <a:chExt cx="4296338" cy="1799700"/>
          </a:xfrm>
        </p:grpSpPr>
        <p:sp>
          <p:nvSpPr>
            <p:cNvPr id="280" name="Google Shape;280;p36"/>
            <p:cNvSpPr txBox="1"/>
            <p:nvPr/>
          </p:nvSpPr>
          <p:spPr>
            <a:xfrm>
              <a:off x="7255888" y="4709075"/>
              <a:ext cx="3863400" cy="17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99DDFF"/>
                  </a:solidFill>
                  <a:latin typeface="Voces"/>
                  <a:ea typeface="Voces"/>
                  <a:cs typeface="Voces"/>
                  <a:sym typeface="Voces"/>
                </a:rPr>
                <a:t>Confusion Matrix:</a:t>
              </a:r>
              <a:endParaRPr b="1" sz="17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Predicted Values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+			-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+</a:t>
              </a:r>
              <a:r>
                <a:rPr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58568		444</a:t>
              </a:r>
              <a:endParaRPr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-</a:t>
              </a:r>
              <a:r>
                <a:rPr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7389		1228</a:t>
              </a:r>
              <a:endParaRPr sz="1500">
                <a:solidFill>
                  <a:schemeClr val="dk2"/>
                </a:solidFill>
              </a:endParaRPr>
            </a:p>
          </p:txBody>
        </p:sp>
        <p:sp>
          <p:nvSpPr>
            <p:cNvPr id="281" name="Google Shape;281;p36"/>
            <p:cNvSpPr txBox="1"/>
            <p:nvPr/>
          </p:nvSpPr>
          <p:spPr>
            <a:xfrm>
              <a:off x="6822950" y="5658450"/>
              <a:ext cx="95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Actual 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Values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774609" y="3051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Random Forest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1118850" y="861025"/>
            <a:ext cx="66354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Classification Report:</a:t>
            </a:r>
            <a:endParaRPr b="1" sz="18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Precision	Recall    f1-score		support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0.0				0.93		0.98		0.95	59012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1.0				0.73			0.14			0.24	8617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Accuracy								0.92	67629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Macro avg		0.85		0.75		0.79	67629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Weighted avg	0.91			0.92		0.91		67629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290" name="Google Shape;290;p37"/>
          <p:cNvGrpSpPr/>
          <p:nvPr/>
        </p:nvGrpSpPr>
        <p:grpSpPr>
          <a:xfrm>
            <a:off x="1195050" y="3274750"/>
            <a:ext cx="4348275" cy="1799700"/>
            <a:chOff x="-1375325" y="3523925"/>
            <a:chExt cx="4348275" cy="1799700"/>
          </a:xfrm>
        </p:grpSpPr>
        <p:sp>
          <p:nvSpPr>
            <p:cNvPr id="291" name="Google Shape;291;p37"/>
            <p:cNvSpPr txBox="1"/>
            <p:nvPr/>
          </p:nvSpPr>
          <p:spPr>
            <a:xfrm>
              <a:off x="-890450" y="3523925"/>
              <a:ext cx="3863400" cy="17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99DDFF"/>
                  </a:solidFill>
                  <a:latin typeface="Voces"/>
                  <a:ea typeface="Voces"/>
                  <a:cs typeface="Voces"/>
                  <a:sym typeface="Voces"/>
                </a:rPr>
                <a:t>Confusion Matrix:</a:t>
              </a:r>
              <a:endParaRPr b="1" sz="17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Predicted Values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+			-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+</a:t>
              </a:r>
              <a:r>
                <a:rPr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57582		1430</a:t>
              </a:r>
              <a:endParaRPr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-</a:t>
              </a:r>
              <a:r>
                <a:rPr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4016		4601</a:t>
              </a:r>
              <a:endParaRPr sz="1500">
                <a:solidFill>
                  <a:schemeClr val="dk2"/>
                </a:solidFill>
              </a:endParaRPr>
            </a:p>
          </p:txBody>
        </p:sp>
        <p:sp>
          <p:nvSpPr>
            <p:cNvPr id="292" name="Google Shape;292;p37"/>
            <p:cNvSpPr txBox="1"/>
            <p:nvPr/>
          </p:nvSpPr>
          <p:spPr>
            <a:xfrm>
              <a:off x="-1375325" y="4421325"/>
              <a:ext cx="95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Actual 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Values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774609" y="3813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Random Forest (CV)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1138200" y="965375"/>
            <a:ext cx="71724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Classification Report:</a:t>
            </a:r>
            <a:endParaRPr b="1" sz="18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		Precision	Recall    f1-score</a:t>
            </a: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</a:t>
            </a: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support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0.0				0.92		0.98		0.95	59012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1.0				0.78		0.37			0.51		8617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Accuracy								0.91		67629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Macro avg		0.85		0.68		0.</a:t>
            </a: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73</a:t>
            </a: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		67629</a:t>
            </a:r>
            <a:endParaRPr sz="18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Weighted avg	0.90		0.91			0.89	67629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301" name="Google Shape;301;p38"/>
          <p:cNvGrpSpPr/>
          <p:nvPr/>
        </p:nvGrpSpPr>
        <p:grpSpPr>
          <a:xfrm>
            <a:off x="1214400" y="3392075"/>
            <a:ext cx="4272075" cy="1799700"/>
            <a:chOff x="881975" y="3457300"/>
            <a:chExt cx="4272075" cy="1799700"/>
          </a:xfrm>
        </p:grpSpPr>
        <p:sp>
          <p:nvSpPr>
            <p:cNvPr id="302" name="Google Shape;302;p38"/>
            <p:cNvSpPr txBox="1"/>
            <p:nvPr/>
          </p:nvSpPr>
          <p:spPr>
            <a:xfrm>
              <a:off x="1290650" y="3457300"/>
              <a:ext cx="3863400" cy="17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99DDFF"/>
                  </a:solidFill>
                  <a:latin typeface="Voces"/>
                  <a:ea typeface="Voces"/>
                  <a:cs typeface="Voces"/>
                  <a:sym typeface="Voces"/>
                </a:rPr>
                <a:t>Confusion Matrix:</a:t>
              </a:r>
              <a:endParaRPr b="1" sz="17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Predicted Values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+			-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+</a:t>
              </a:r>
              <a:r>
                <a:rPr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</a:t>
              </a:r>
              <a:r>
                <a:rPr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58103		909</a:t>
              </a:r>
              <a:endParaRPr sz="17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-</a:t>
              </a:r>
              <a:r>
                <a:rPr lang="en" sz="1700">
                  <a:solidFill>
                    <a:schemeClr val="lt1"/>
                  </a:solidFill>
                  <a:latin typeface="Voces"/>
                  <a:ea typeface="Voces"/>
                  <a:cs typeface="Voces"/>
                  <a:sym typeface="Voces"/>
                </a:rPr>
                <a:t>	5389		3228</a:t>
              </a:r>
              <a:endParaRPr sz="1500">
                <a:solidFill>
                  <a:schemeClr val="dk2"/>
                </a:solidFill>
              </a:endParaRPr>
            </a:p>
          </p:txBody>
        </p:sp>
        <p:sp>
          <p:nvSpPr>
            <p:cNvPr id="303" name="Google Shape;303;p38"/>
            <p:cNvSpPr txBox="1"/>
            <p:nvPr/>
          </p:nvSpPr>
          <p:spPr>
            <a:xfrm>
              <a:off x="881975" y="4354700"/>
              <a:ext cx="95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Actual 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Voces"/>
                  <a:ea typeface="Voces"/>
                  <a:cs typeface="Voces"/>
                  <a:sym typeface="Voces"/>
                </a:rPr>
                <a:t>Values</a:t>
              </a:r>
              <a:endParaRPr b="1" sz="17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774609" y="3813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Random Forest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469" y="1051825"/>
            <a:ext cx="6133050" cy="38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0"/>
          <p:cNvSpPr txBox="1"/>
          <p:nvPr/>
        </p:nvSpPr>
        <p:spPr>
          <a:xfrm>
            <a:off x="774609" y="381399"/>
            <a:ext cx="7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Random Forest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663" y="1068250"/>
            <a:ext cx="6126674" cy="3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 b="11956" l="0" r="0" t="12940"/>
          <a:stretch/>
        </p:blipFill>
        <p:spPr>
          <a:xfrm>
            <a:off x="0" y="0"/>
            <a:ext cx="9144001" cy="521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0" y="2588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 txBox="1"/>
          <p:nvPr/>
        </p:nvSpPr>
        <p:spPr>
          <a:xfrm>
            <a:off x="573001" y="1593550"/>
            <a:ext cx="2523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0</a:t>
            </a:r>
            <a:r>
              <a:rPr b="1" lang="en" sz="9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4</a:t>
            </a:r>
            <a:endParaRPr b="1" sz="9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3028275" y="1978450"/>
            <a:ext cx="583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IMPLICATIONS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" y="0"/>
            <a:ext cx="91418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-5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625947" y="1879050"/>
            <a:ext cx="272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0</a:t>
            </a:r>
            <a:r>
              <a:rPr b="1" i="0" lang="en" sz="90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1</a:t>
            </a:r>
            <a:endParaRPr b="1" sz="9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352950" y="2187000"/>
            <a:ext cx="5108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OVERVIEW</a:t>
            </a:r>
            <a:endParaRPr b="1" sz="5000">
              <a:latin typeface="Michroma"/>
              <a:ea typeface="Michroma"/>
              <a:cs typeface="Michroma"/>
              <a:sym typeface="Michr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 txBox="1"/>
          <p:nvPr/>
        </p:nvSpPr>
        <p:spPr>
          <a:xfrm>
            <a:off x="2175900" y="267325"/>
            <a:ext cx="479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Results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718950" y="1014125"/>
            <a:ext cx="7706100" cy="3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Best model:</a:t>
            </a:r>
            <a:endParaRPr b="1" sz="22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●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Random forest: 91% accuracy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Worst model:</a:t>
            </a:r>
            <a:endParaRPr b="1" sz="22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●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Naïve Bayes: 74% accuracy 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Interesting findings:</a:t>
            </a:r>
            <a:endParaRPr b="1" sz="22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●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A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ccuracy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of random forest with 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default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parameters was better than post cross-validation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2175900" y="191125"/>
            <a:ext cx="503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Implications 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718950" y="883950"/>
            <a:ext cx="7706100" cy="4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DDFF"/>
              </a:buClr>
              <a:buSzPts val="2000"/>
              <a:buFont typeface="Voces"/>
              <a:buChar char="●"/>
            </a:pP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Risk </a:t>
            </a: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Assessment</a:t>
            </a: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 and Prevention:</a:t>
            </a:r>
            <a:endParaRPr b="1" sz="20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oces"/>
              <a:buChar char="○"/>
            </a:pPr>
            <a:r>
              <a:rPr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Informed </a:t>
            </a:r>
            <a:r>
              <a:rPr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decision</a:t>
            </a:r>
            <a:r>
              <a:rPr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 making</a:t>
            </a:r>
            <a:endParaRPr sz="16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oces"/>
              <a:buChar char="○"/>
            </a:pPr>
            <a:r>
              <a:rPr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Public Safety and </a:t>
            </a:r>
            <a:r>
              <a:rPr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Awareness</a:t>
            </a:r>
            <a:endParaRPr sz="16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DDFF"/>
              </a:buClr>
              <a:buSzPts val="2000"/>
              <a:buFont typeface="Voces"/>
              <a:buChar char="●"/>
            </a:pP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Efficient Resource Allocation:</a:t>
            </a:r>
            <a:endParaRPr b="1" sz="20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oces"/>
              <a:buChar char="○"/>
            </a:pPr>
            <a:r>
              <a:rPr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Resources tracking hazardous NEOs</a:t>
            </a:r>
            <a:endParaRPr sz="16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DDFF"/>
              </a:buClr>
              <a:buSzPts val="2000"/>
              <a:buFont typeface="Voces"/>
              <a:buChar char="●"/>
            </a:pP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Scientific </a:t>
            </a: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Advancements:</a:t>
            </a:r>
            <a:endParaRPr b="1" sz="20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oces"/>
              <a:buChar char="○"/>
            </a:pPr>
            <a:r>
              <a:rPr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Better understanding of NEO characteristics</a:t>
            </a:r>
            <a:r>
              <a:rPr lang="en" sz="24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endParaRPr sz="24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DDFF"/>
              </a:buClr>
              <a:buSzPts val="2000"/>
              <a:buFont typeface="Voces"/>
              <a:buChar char="●"/>
            </a:pPr>
            <a:r>
              <a:rPr b="1" lang="en" sz="20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Model Limitations/Future Work:</a:t>
            </a:r>
            <a:endParaRPr b="1" sz="20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oces"/>
              <a:buChar char="○"/>
            </a:pPr>
            <a:r>
              <a:rPr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Tuning parameters to reduce model error</a:t>
            </a:r>
            <a:endParaRPr sz="16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oces"/>
              <a:buChar char="○"/>
            </a:pPr>
            <a:r>
              <a:rPr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Introduce new features (Physical characteristics of NEO)</a:t>
            </a:r>
            <a:endParaRPr sz="16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3999" cy="514260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/>
          <p:nvPr/>
        </p:nvSpPr>
        <p:spPr>
          <a:xfrm>
            <a:off x="-5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 txBox="1"/>
          <p:nvPr/>
        </p:nvSpPr>
        <p:spPr>
          <a:xfrm>
            <a:off x="514350" y="1237618"/>
            <a:ext cx="8115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THANK YOU!</a:t>
            </a:r>
            <a:endParaRPr b="1" sz="700"/>
          </a:p>
        </p:txBody>
      </p:sp>
      <p:sp>
        <p:nvSpPr>
          <p:cNvPr id="351" name="Google Shape;351;p44"/>
          <p:cNvSpPr txBox="1"/>
          <p:nvPr/>
        </p:nvSpPr>
        <p:spPr>
          <a:xfrm>
            <a:off x="2211301" y="2157845"/>
            <a:ext cx="472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Questions?</a:t>
            </a:r>
            <a:endParaRPr b="1" sz="12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5"/>
          <p:cNvSpPr txBox="1"/>
          <p:nvPr/>
        </p:nvSpPr>
        <p:spPr>
          <a:xfrm>
            <a:off x="514350" y="414448"/>
            <a:ext cx="811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Works Cited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514350" y="1214925"/>
            <a:ext cx="81153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Background and Images:</a:t>
            </a:r>
            <a:endParaRPr b="1" sz="16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https://www.jpl.nasa.gov/news/twenty-years-of-tracking-near-earth-objects</a:t>
            </a:r>
            <a:endParaRPr b="1" sz="16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https://www.space.com/asteroids-how-many-miss-earth-yearly</a:t>
            </a:r>
            <a:endParaRPr b="1" sz="16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https://en.wikipedia.org/wiki/Chelyabinsk_meteor#/media/File:Meteorite_explosion_over_Chelyabinsk_on_February_15,_2013.gif</a:t>
            </a:r>
            <a:endParaRPr b="1" sz="16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https://unsplash.com</a:t>
            </a:r>
            <a:endParaRPr b="1" sz="16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Data set:</a:t>
            </a:r>
            <a:r>
              <a:rPr b="1" lang="en" sz="16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https://www.kaggle.com/datasets/ivansher/nasa-nearest-earth-objects-1910-2024</a:t>
            </a:r>
            <a:endParaRPr b="1" sz="16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Model Building Resources:</a:t>
            </a:r>
            <a:r>
              <a:rPr b="1" lang="en" sz="16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endParaRPr sz="16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Professor Deepayan Chakrabarti, McCombs School of Business</a:t>
            </a:r>
            <a:endParaRPr b="1" sz="160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ChatGPT</a:t>
            </a:r>
            <a:endParaRPr b="1" sz="16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788026" y="422925"/>
            <a:ext cx="422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Introduction</a:t>
            </a:r>
            <a:endParaRPr b="1" sz="4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84150" y="1171800"/>
            <a:ext cx="7775700" cy="3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40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●"/>
            </a:pP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Problem statement: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54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○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Earth had more than 100 close encounters with asteroids in 2022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54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○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Need models to identify hazardous objects to prepare for potential collisions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540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●"/>
            </a:pP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Goal: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Test and refine classification models using NASA data on near-earth objects from 1910-2024 in order to successfully identify whether an NEO is hazardous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2"/>
            <a:ext cx="9144000" cy="514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-1"/>
            <a:ext cx="9144000" cy="33765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2459551" y="3932825"/>
            <a:ext cx="42249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Chelyabinsk meteor</a:t>
            </a:r>
            <a:endParaRPr b="1" sz="2400">
              <a:solidFill>
                <a:srgbClr val="99DD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February 15, 2013</a:t>
            </a:r>
            <a:endParaRPr i="1" sz="20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788026" y="419175"/>
            <a:ext cx="422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About the Data</a:t>
            </a:r>
            <a:endParaRPr b="1" sz="32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56750" y="1121975"/>
            <a:ext cx="7750500" cy="3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40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●"/>
            </a:pP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NASA data from </a:t>
            </a: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1910-2024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on near-earth objects and their properties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540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●"/>
            </a:pP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338,199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observations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  <a:p>
            <a:pPr indent="-2540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Voces"/>
              <a:buChar char="●"/>
            </a:pPr>
            <a:r>
              <a:rPr b="1" lang="en" sz="2200">
                <a:solidFill>
                  <a:srgbClr val="99DDFF"/>
                </a:solidFill>
                <a:latin typeface="Voces"/>
                <a:ea typeface="Voces"/>
                <a:cs typeface="Voces"/>
                <a:sym typeface="Voces"/>
              </a:rPr>
              <a:t>Variables: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r>
              <a:rPr b="1"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neo_id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(unique identifier for each asteroid), </a:t>
            </a:r>
            <a:r>
              <a:rPr b="1"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name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(given by NASA), </a:t>
            </a:r>
            <a:r>
              <a:rPr b="1"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absolute_magnitude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(intrinsic luminosity), </a:t>
            </a:r>
            <a:r>
              <a:rPr b="1"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estimated_diameter_min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and </a:t>
            </a:r>
            <a:r>
              <a:rPr b="1"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max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(in km), </a:t>
            </a:r>
            <a:r>
              <a:rPr b="1"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orbiting_body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(planet the asteroid orbits), </a:t>
            </a:r>
            <a:r>
              <a:rPr b="1"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relative_velocity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(to Earth in kmph), </a:t>
            </a:r>
            <a:r>
              <a:rPr b="1"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miss_distance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(in km), </a:t>
            </a:r>
            <a:r>
              <a:rPr b="1"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is_hazardous</a:t>
            </a:r>
            <a:r>
              <a:rPr lang="en" sz="220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 (True or False)</a:t>
            </a:r>
            <a:endParaRPr sz="2200">
              <a:solidFill>
                <a:srgbClr val="FFFFFF"/>
              </a:solidFill>
              <a:latin typeface="Voces"/>
              <a:ea typeface="Voces"/>
              <a:cs typeface="Voces"/>
              <a:sym typeface="Voc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25953" l="0" r="0" t="0"/>
          <a:stretch/>
        </p:blipFill>
        <p:spPr>
          <a:xfrm>
            <a:off x="0" y="0"/>
            <a:ext cx="9144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0" y="2588"/>
            <a:ext cx="9144000" cy="5143500"/>
          </a:xfrm>
          <a:prstGeom prst="rect">
            <a:avLst/>
          </a:prstGeom>
          <a:solidFill>
            <a:srgbClr val="000000">
              <a:alpha val="29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854547" y="1879050"/>
            <a:ext cx="2727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02</a:t>
            </a:r>
            <a:endParaRPr b="1" sz="9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352950" y="2071750"/>
            <a:ext cx="5108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EDA</a:t>
            </a:r>
            <a:endParaRPr b="1" sz="7000">
              <a:latin typeface="Michroma"/>
              <a:ea typeface="Michroma"/>
              <a:cs typeface="Michroma"/>
              <a:sym typeface="Michr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